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4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65" r:id="rId11"/>
    <p:sldId id="278" r:id="rId12"/>
    <p:sldId id="287" r:id="rId13"/>
    <p:sldId id="25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F6F"/>
    <a:srgbClr val="888888"/>
    <a:srgbClr val="BECAC9"/>
    <a:srgbClr val="BCC8C5"/>
    <a:srgbClr val="A0ACB2"/>
    <a:srgbClr val="9DABAD"/>
    <a:srgbClr val="B7C2B6"/>
    <a:srgbClr val="BACAC8"/>
    <a:srgbClr val="C3CFC8"/>
    <a:srgbClr val="C8D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6" autoAdjust="0"/>
    <p:restoredTop sz="88689" autoAdjust="0"/>
  </p:normalViewPr>
  <p:slideViewPr>
    <p:cSldViewPr snapToGrid="0">
      <p:cViewPr varScale="1">
        <p:scale>
          <a:sx n="64" d="100"/>
          <a:sy n="64" d="100"/>
        </p:scale>
        <p:origin x="9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7EBB6-F28E-4F1E-A871-C00559AFD887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E7FB0-B003-4C1B-85FD-C20488C21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6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09B9-0BC1-454C-A5C7-C288B50B012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2C35-BE56-4D4C-AB98-7FFCE7462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71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09B9-0BC1-454C-A5C7-C288B50B012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2C35-BE56-4D4C-AB98-7FFCE7462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40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09B9-0BC1-454C-A5C7-C288B50B012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2C35-BE56-4D4C-AB98-7FFCE7462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0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1CBA5-3DDD-4F66-AE35-16CC3478996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4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09B9-0BC1-454C-A5C7-C288B50B012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2C35-BE56-4D4C-AB98-7FFCE7462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37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09B9-0BC1-454C-A5C7-C288B50B012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2C35-BE56-4D4C-AB98-7FFCE7462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95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09B9-0BC1-454C-A5C7-C288B50B012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2C35-BE56-4D4C-AB98-7FFCE7462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3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09B9-0BC1-454C-A5C7-C288B50B012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2C35-BE56-4D4C-AB98-7FFCE7462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1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09B9-0BC1-454C-A5C7-C288B50B012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2C35-BE56-4D4C-AB98-7FFCE7462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11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09B9-0BC1-454C-A5C7-C288B50B012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2C35-BE56-4D4C-AB98-7FFCE7462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09B9-0BC1-454C-A5C7-C288B50B012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2C35-BE56-4D4C-AB98-7FFCE7462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4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09B9-0BC1-454C-A5C7-C288B50B012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2C35-BE56-4D4C-AB98-7FFCE7462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1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57150" prstMaterial="dk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09B9-0BC1-454C-A5C7-C288B50B012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82C35-BE56-4D4C-AB98-7FFCE74624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5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4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ostov-text.ru/wp-content/uploads/2016/04/sado.jpg" TargetMode="External"/><Relationship Id="rId13" Type="http://schemas.openxmlformats.org/officeDocument/2006/relationships/hyperlink" Target="http://www.planetaskazok.ru/images/stories/tolstoyL/kavkazskii_plennik/53.jpg" TargetMode="External"/><Relationship Id="rId3" Type="http://schemas.openxmlformats.org/officeDocument/2006/relationships/hyperlink" Target="http://www.a4format.ru/index_pic.php?data=photos/4194dd05.jpg&amp;percenta=1.00" TargetMode="External"/><Relationship Id="rId7" Type="http://schemas.openxmlformats.org/officeDocument/2006/relationships/hyperlink" Target="http://www.krimoved-library.ru/images/ka2002/1-3.jpg" TargetMode="External"/><Relationship Id="rId12" Type="http://schemas.openxmlformats.org/officeDocument/2006/relationships/hyperlink" Target="http://feb-web.ru/feb/lermenc/pictures/lre166-1.jpg" TargetMode="External"/><Relationship Id="rId2" Type="http://schemas.openxmlformats.org/officeDocument/2006/relationships/hyperlink" Target="http://fanread.ru/img/g/?src=11235040&amp;i=260&amp;ext=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.wattpad.com/cover/49226435-368-k629910.jpg" TargetMode="External"/><Relationship Id="rId11" Type="http://schemas.openxmlformats.org/officeDocument/2006/relationships/hyperlink" Target="http://www.iconsearch.ru/uploads/icons/realistik-new/128x128/edit_remove.png" TargetMode="External"/><Relationship Id="rId5" Type="http://schemas.openxmlformats.org/officeDocument/2006/relationships/hyperlink" Target="https://a.wattpad.com/cover/25475816-368-k327538.jpg" TargetMode="External"/><Relationship Id="rId15" Type="http://schemas.openxmlformats.org/officeDocument/2006/relationships/hyperlink" Target="http://www.planetaskazok.ru/images/stories/tolstoyL/kavkazskii_plennik/50.jpg" TargetMode="External"/><Relationship Id="rId10" Type="http://schemas.openxmlformats.org/officeDocument/2006/relationships/hyperlink" Target="http://s1.iconbird.com/ico/2013/6/355/w128h1281372334739plus.png" TargetMode="External"/><Relationship Id="rId4" Type="http://schemas.openxmlformats.org/officeDocument/2006/relationships/hyperlink" Target="http://museumpsk.wmsite.ru/_mod_files/ce_images/111/498750_photoshopia.ru_251_zaron_p._a._s._pushkin_na_severnom_kavkaze.jpg" TargetMode="External"/><Relationship Id="rId9" Type="http://schemas.openxmlformats.org/officeDocument/2006/relationships/hyperlink" Target="https://static.life.ru/posts/2016/07/875153/35fc09a2dae9b33985e6472f3a8a2bca__980x.jpg" TargetMode="External"/><Relationship Id="rId14" Type="http://schemas.openxmlformats.org/officeDocument/2006/relationships/hyperlink" Target="http://russkay-literatura.ru/images/stories/rus-literatura/lev_tolstoj_kavkazskij_plennik_byl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6657" y="3263021"/>
            <a:ext cx="2681288" cy="2387600"/>
          </a:xfrm>
        </p:spPr>
        <p:txBody>
          <a:bodyPr/>
          <a:lstStyle/>
          <a:p>
            <a:pPr eaLnBrk="1" hangingPunct="1"/>
            <a:r>
              <a:rPr lang="ru-RU" altLang="ru-RU" sz="2400" b="1" i="0" dirty="0" smtClean="0">
                <a:solidFill>
                  <a:srgbClr val="C00000"/>
                </a:solidFill>
              </a:rPr>
              <a:t>Лев</a:t>
            </a:r>
            <a:br>
              <a:rPr lang="ru-RU" altLang="ru-RU" sz="2400" b="1" i="0" dirty="0" smtClean="0">
                <a:solidFill>
                  <a:srgbClr val="C00000"/>
                </a:solidFill>
              </a:rPr>
            </a:br>
            <a:r>
              <a:rPr lang="ru-RU" altLang="ru-RU" sz="2400" b="1" i="0" dirty="0" smtClean="0">
                <a:solidFill>
                  <a:srgbClr val="C00000"/>
                </a:solidFill>
              </a:rPr>
              <a:t>Николаевич</a:t>
            </a:r>
            <a:br>
              <a:rPr lang="ru-RU" altLang="ru-RU" sz="2400" b="1" i="0" dirty="0" smtClean="0">
                <a:solidFill>
                  <a:srgbClr val="C00000"/>
                </a:solidFill>
              </a:rPr>
            </a:br>
            <a:r>
              <a:rPr lang="ru-RU" altLang="ru-RU" sz="2400" b="1" i="0" dirty="0" smtClean="0">
                <a:solidFill>
                  <a:srgbClr val="C00000"/>
                </a:solidFill>
              </a:rPr>
              <a:t>Толстой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/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 smtClean="0">
                <a:solidFill>
                  <a:srgbClr val="C00000"/>
                </a:solidFill>
              </a:rPr>
              <a:t> </a:t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3200" b="1" dirty="0" smtClean="0">
                <a:solidFill>
                  <a:srgbClr val="C00000"/>
                </a:solidFill>
              </a:rPr>
              <a:t>1828-1910</a:t>
            </a:r>
            <a:endParaRPr lang="ru-RU" altLang="ru-RU" sz="18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1779" y="1312175"/>
            <a:ext cx="7610621" cy="16363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prstMaterial="dkEdge">
              <a:bevelT w="38100" h="38100"/>
              <a:bevelB w="38100" h="38100"/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Жилин </a:t>
            </a:r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Костылин</a:t>
            </a:r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endParaRPr lang="ru-RU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два </a:t>
            </a:r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разных характера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57" y="140299"/>
            <a:ext cx="2477342" cy="29787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664434" y="280671"/>
            <a:ext cx="8505313" cy="1168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57150" prstMaterial="dkEdge">
              <a:bevelT w="381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«Кавказский пленник»</a:t>
            </a:r>
            <a:endParaRPr lang="ru-RU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996" y="3000165"/>
            <a:ext cx="6188186" cy="352229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9478216" y="5483521"/>
            <a:ext cx="2488367" cy="1374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Выполнила:</a:t>
            </a:r>
          </a:p>
          <a:p>
            <a:pPr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Ученица 5 а класса</a:t>
            </a:r>
          </a:p>
          <a:p>
            <a:pPr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Клюева Виктория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337" y="157655"/>
            <a:ext cx="9276681" cy="1656858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>
                <a:solidFill>
                  <a:srgbClr val="C00000"/>
                </a:solidFill>
              </a:rPr>
              <a:t>Почему </a:t>
            </a:r>
            <a:r>
              <a:rPr lang="ru-RU" sz="4800" b="1" dirty="0">
                <a:solidFill>
                  <a:srgbClr val="C00000"/>
                </a:solidFill>
              </a:rPr>
              <a:t>рассказ назван «Кавказский пленник</a:t>
            </a:r>
            <a:r>
              <a:rPr lang="ru-RU" sz="4800" b="1" dirty="0" smtClean="0">
                <a:solidFill>
                  <a:srgbClr val="C00000"/>
                </a:solidFill>
              </a:rPr>
              <a:t>»?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to-world-travel.ru/img/2015/042521/084523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338" y="1870693"/>
            <a:ext cx="2288911" cy="2852556"/>
          </a:xfrm>
          <a:prstGeom prst="roundRect">
            <a:avLst>
              <a:gd name="adj" fmla="val 8068"/>
            </a:avLst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3646" y="1867540"/>
            <a:ext cx="6749373" cy="1083374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Действие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рассказа разворачивается в горах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Кавказа.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3647" y="3123716"/>
            <a:ext cx="6749372" cy="1815882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Автор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видит офицером только Жилина, а трусость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Костылина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не вызывает сочувствия у Льва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Николаевича.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6338" y="5239277"/>
            <a:ext cx="11638183" cy="954107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Толстой намекает, что взят был в плен Жилин не только физически, но и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душевно.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019" y="385763"/>
            <a:ext cx="2231962" cy="3952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393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5" y="176440"/>
            <a:ext cx="11360478" cy="749299"/>
          </a:xfrm>
          <a:solidFill>
            <a:schemeClr val="bg1">
              <a:lumMod val="95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chilly" dir="t"/>
            </a:scene3d>
            <a:sp3d extrusionH="57150" prstMaterial="dkEdge">
              <a:bevelT w="38100" h="38100"/>
            </a:sp3d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Пятистишие или 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00055" y="1243015"/>
            <a:ext cx="4279276" cy="4114799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Жилин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Костылин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94925" y="1243015"/>
            <a:ext cx="7236004" cy="4114799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rgbClr val="1A0D00"/>
                </a:solidFill>
              </a:rPr>
              <a:t> </a:t>
            </a:r>
            <a:r>
              <a:rPr lang="ru-RU" sz="3200" b="1" dirty="0" smtClean="0">
                <a:solidFill>
                  <a:srgbClr val="1A0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имя существительное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rgbClr val="1A0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прилагательных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rgbClr val="1A0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глагола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rgbClr val="1A0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фраза из 4 слов, выражающая отношение к данной теме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srgbClr val="1A0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слово – синоним к первому слову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  <a:defRPr/>
            </a:pPr>
            <a:endParaRPr lang="ru-RU" sz="3200" b="1" dirty="0" smtClean="0">
              <a:solidFill>
                <a:srgbClr val="1A0D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1"/>
            <a:ext cx="5762171" cy="126274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ЖИЛИН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543" y="169933"/>
            <a:ext cx="4955306" cy="281266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1532256"/>
            <a:ext cx="6647541" cy="234305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Мужественный, непокорный.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Сражается, не сдаётся, убегает.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Патриот, настоящий русский офицер!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ХРАБРЕЦ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34661" y="2982593"/>
            <a:ext cx="42266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КОСТЫЛИН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47543" y="3991428"/>
            <a:ext cx="5428344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Слабый, трусливый.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Боится, страдает, стонет.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слабохарактерный, безвольный, смирный пленник.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ТРУС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809" t="10572" r="6762" b="13238"/>
          <a:stretch/>
        </p:blipFill>
        <p:spPr>
          <a:xfrm>
            <a:off x="130629" y="3423901"/>
            <a:ext cx="5254171" cy="3434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080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1" y="1443038"/>
            <a:ext cx="11129962" cy="4733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hlinkClick r:id="rId2"/>
              </a:rPr>
              <a:t>http://fanread.ru/img/g/?src=11235040&amp;i=260&amp;ext=jpg</a:t>
            </a:r>
            <a:endParaRPr lang="ru-RU" sz="1200" dirty="0"/>
          </a:p>
          <a:p>
            <a:pPr marL="0" indent="0">
              <a:buNone/>
            </a:pPr>
            <a:r>
              <a:rPr lang="en-US" sz="1200" dirty="0">
                <a:hlinkClick r:id="rId3"/>
              </a:rPr>
              <a:t>http://www.a4format.ru/index_pic.php?data=photos/4194dd05.jpg&amp;percenta=1.00</a:t>
            </a:r>
            <a:endParaRPr lang="ru-RU" sz="1200" dirty="0"/>
          </a:p>
          <a:p>
            <a:pPr marL="0" indent="0">
              <a:buNone/>
            </a:pPr>
            <a:r>
              <a:rPr lang="en-US" sz="1200" dirty="0">
                <a:hlinkClick r:id="rId4"/>
              </a:rPr>
              <a:t>http://museumpsk.wmsite.ru/_mod_files/ce_images/111/498750_photoshopia.ru_251_zaron_p._a._s._pushkin_na_severnom_kavkaze.jpg</a:t>
            </a:r>
            <a:endParaRPr lang="ru-RU" sz="1200" dirty="0"/>
          </a:p>
          <a:p>
            <a:pPr marL="0" indent="0">
              <a:buNone/>
            </a:pPr>
            <a:r>
              <a:rPr lang="en-US" sz="1200" dirty="0">
                <a:hlinkClick r:id="rId5"/>
              </a:rPr>
              <a:t>https://a.wattpad.com/cover/25475816-368-k327538.jpg</a:t>
            </a:r>
            <a:endParaRPr lang="ru-RU" sz="1200" dirty="0"/>
          </a:p>
          <a:p>
            <a:pPr marL="0" indent="0">
              <a:buNone/>
            </a:pPr>
            <a:r>
              <a:rPr lang="en-US" sz="1200" dirty="0">
                <a:hlinkClick r:id="rId6"/>
              </a:rPr>
              <a:t>https://a.wattpad.com/cover/49226435-368-k629910.jpg</a:t>
            </a:r>
            <a:endParaRPr lang="ru-RU" sz="1200" dirty="0"/>
          </a:p>
          <a:p>
            <a:pPr marL="0" indent="0">
              <a:buNone/>
            </a:pPr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www.krimoved-library.ru/images/ka2002/1-3.jpg</a:t>
            </a:r>
            <a:endParaRPr lang="ru-RU" sz="1200" dirty="0" smtClean="0"/>
          </a:p>
          <a:p>
            <a:pPr marL="0" indent="0">
              <a:buNone/>
            </a:pPr>
            <a:r>
              <a:rPr lang="en-US" sz="1200" dirty="0">
                <a:hlinkClick r:id="rId8"/>
              </a:rPr>
              <a:t>http://</a:t>
            </a:r>
            <a:r>
              <a:rPr lang="en-US" sz="1200" dirty="0" smtClean="0">
                <a:hlinkClick r:id="rId8"/>
              </a:rPr>
              <a:t>rostov-text.ru/wp-content/uploads/2016/04/sado.jpg</a:t>
            </a:r>
            <a:endParaRPr lang="ru-RU" sz="1200" dirty="0"/>
          </a:p>
          <a:p>
            <a:pPr marL="0" indent="0">
              <a:buNone/>
            </a:pPr>
            <a:r>
              <a:rPr lang="en-US" sz="1200" dirty="0">
                <a:hlinkClick r:id="rId9"/>
              </a:rPr>
              <a:t>https://static.life.ru/posts/2016/07/875153/35fc09a2dae9b33985e6472f3a8a2bca__</a:t>
            </a:r>
            <a:r>
              <a:rPr lang="en-US" sz="1200" dirty="0" smtClean="0">
                <a:hlinkClick r:id="rId9"/>
              </a:rPr>
              <a:t>980x.jpg</a:t>
            </a:r>
            <a:endParaRPr lang="ru-RU" sz="1200" dirty="0" smtClean="0"/>
          </a:p>
          <a:p>
            <a:pPr marL="0" indent="0">
              <a:buNone/>
            </a:pPr>
            <a:r>
              <a:rPr lang="en-US" sz="1200" dirty="0">
                <a:hlinkClick r:id="rId10"/>
              </a:rPr>
              <a:t>http://</a:t>
            </a:r>
            <a:r>
              <a:rPr lang="en-US" sz="1200" dirty="0" smtClean="0">
                <a:hlinkClick r:id="rId10"/>
              </a:rPr>
              <a:t>s1.iconbird.com/ico/2013/6/355/w128h1281372334739plus.png</a:t>
            </a:r>
            <a:endParaRPr lang="ru-RU" sz="1200" dirty="0" smtClean="0"/>
          </a:p>
          <a:p>
            <a:pPr marL="0" indent="0">
              <a:buNone/>
            </a:pPr>
            <a:r>
              <a:rPr lang="en-US" sz="1200" dirty="0">
                <a:hlinkClick r:id="rId11"/>
              </a:rPr>
              <a:t>http://</a:t>
            </a:r>
            <a:r>
              <a:rPr lang="en-US" sz="1200" dirty="0" smtClean="0">
                <a:hlinkClick r:id="rId11"/>
              </a:rPr>
              <a:t>www.iconsearch.ru/uploads/icons/realistik-new/128x128/edit_remove.png</a:t>
            </a:r>
            <a:endParaRPr lang="ru-RU" sz="1200" dirty="0" smtClean="0"/>
          </a:p>
          <a:p>
            <a:pPr marL="0" indent="0">
              <a:buNone/>
            </a:pPr>
            <a:r>
              <a:rPr lang="en-US" sz="1200" dirty="0">
                <a:hlinkClick r:id="rId12"/>
              </a:rPr>
              <a:t>http://</a:t>
            </a:r>
            <a:r>
              <a:rPr lang="en-US" sz="1200" dirty="0" smtClean="0">
                <a:hlinkClick r:id="rId12"/>
              </a:rPr>
              <a:t>feb-web.ru/feb/lermenc/pictures/lre166-1.jpg</a:t>
            </a:r>
            <a:endParaRPr lang="ru-RU" sz="1200" dirty="0" smtClean="0"/>
          </a:p>
          <a:p>
            <a:pPr marL="0" indent="0">
              <a:buNone/>
            </a:pPr>
            <a:r>
              <a:rPr lang="en-US" sz="1200" dirty="0">
                <a:hlinkClick r:id="rId13"/>
              </a:rPr>
              <a:t>http://</a:t>
            </a:r>
            <a:r>
              <a:rPr lang="en-US" sz="1200" dirty="0" smtClean="0">
                <a:hlinkClick r:id="rId13"/>
              </a:rPr>
              <a:t>www.planetaskazok.ru/images/stories/tolstoyL/kavkazskii_plennik/53.jpg</a:t>
            </a:r>
            <a:endParaRPr lang="ru-RU" sz="1200" dirty="0" smtClean="0"/>
          </a:p>
          <a:p>
            <a:pPr marL="0" indent="0">
              <a:buNone/>
            </a:pPr>
            <a:r>
              <a:rPr lang="en-US" sz="1200" dirty="0">
                <a:hlinkClick r:id="rId14"/>
              </a:rPr>
              <a:t>http://</a:t>
            </a:r>
            <a:r>
              <a:rPr lang="en-US" sz="1200" dirty="0" smtClean="0">
                <a:hlinkClick r:id="rId14"/>
              </a:rPr>
              <a:t>russkay-literatura.ru/images/stories/rus-literatura/lev_tolstoj_kavkazskij_plennik_byl.jpg</a:t>
            </a:r>
            <a:endParaRPr lang="ru-RU" sz="1200" dirty="0" smtClean="0"/>
          </a:p>
          <a:p>
            <a:pPr marL="0" indent="0">
              <a:buNone/>
            </a:pPr>
            <a:r>
              <a:rPr lang="en-US" sz="1200" dirty="0">
                <a:hlinkClick r:id="rId15"/>
              </a:rPr>
              <a:t>http://</a:t>
            </a:r>
            <a:r>
              <a:rPr lang="en-US" sz="1200" dirty="0" smtClean="0">
                <a:hlinkClick r:id="rId15"/>
              </a:rPr>
              <a:t>www.planetaskazok.ru/images/stories/tolstoyL/kavkazskii_plennik/50.jpg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выполнила</a:t>
            </a: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939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17" y="186648"/>
            <a:ext cx="10184524" cy="1325563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сам отвечает за свою судьбу»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Л.Н. Толстой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7504386" cy="514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510" y="1270367"/>
            <a:ext cx="4682358" cy="5701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16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4896" y="365125"/>
            <a:ext cx="7648903" cy="1325563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Внешность героев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02949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sz="3600" b="1" u="sng" dirty="0">
                <a:solidFill>
                  <a:srgbClr val="C00000"/>
                </a:solidFill>
                <a:latin typeface="Constantia"/>
              </a:rPr>
              <a:t>Жилин </a:t>
            </a:r>
            <a:r>
              <a:rPr lang="ru-RU" sz="3600" b="1" dirty="0">
                <a:solidFill>
                  <a:srgbClr val="00B050"/>
                </a:solidFill>
                <a:latin typeface="Constantia"/>
              </a:rPr>
              <a:t>– человек невысокого роста, худощавый, очень ловкий и расторопный. </a:t>
            </a:r>
            <a:r>
              <a:rPr lang="ru-RU" sz="3600" b="1" i="1" dirty="0">
                <a:latin typeface="Constantia"/>
              </a:rPr>
              <a:t>«Жилин хоть и невелик ростом, а удал был».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80538" y="3051558"/>
            <a:ext cx="6311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sz="3600" b="1" u="sng" dirty="0">
                <a:solidFill>
                  <a:srgbClr val="C00000"/>
                </a:solidFill>
                <a:latin typeface="Constantia"/>
              </a:rPr>
              <a:t>Костылин</a:t>
            </a:r>
            <a:r>
              <a:rPr lang="ru-RU" sz="3600" b="1" dirty="0">
                <a:solidFill>
                  <a:srgbClr val="00B050"/>
                </a:solidFill>
                <a:latin typeface="Constantia"/>
              </a:rPr>
              <a:t> – плотный и тучный человек, неуклюжий, неповоротливый. </a:t>
            </a:r>
            <a:r>
              <a:rPr lang="ru-RU" sz="3600" b="1" i="1" dirty="0">
                <a:latin typeface="Constantia"/>
              </a:rPr>
              <a:t>«Мужчина грузный, толстый, весь красный».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27386" y="-1980215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01" y="135266"/>
            <a:ext cx="4328535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5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вели себя Жилин и Костылин</a:t>
            </a:r>
            <a:br>
              <a:rPr lang="ru-RU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нападения татар?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7161" y="1690688"/>
            <a:ext cx="4074840" cy="51673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716" y="1690687"/>
            <a:ext cx="480848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Жилин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пытается уйти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погони;                    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надеется на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товарища;                                             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«Не дамся же живой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до последнего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сражается с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татарами.</a:t>
            </a:r>
            <a:endParaRPr lang="ru-RU" sz="2800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07443" y="1690687"/>
            <a:ext cx="37521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Костылин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не думает помогать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Жилину;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даже не пытается отпугнуть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татар;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русливо сбегает.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379" y="-23012"/>
            <a:ext cx="3678621" cy="45887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890" y="132588"/>
            <a:ext cx="8816427" cy="1325563"/>
          </a:xfrm>
        </p:spPr>
        <p:txBody>
          <a:bodyPr>
            <a:normAutofit fontScale="90000"/>
          </a:bodyPr>
          <a:lstStyle/>
          <a:p>
            <a:r>
              <a:rPr lang="ru-RU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Сцена выкупа.</a:t>
            </a:r>
            <a:br>
              <a:rPr lang="ru-RU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Как ведут себя Жилин и </a:t>
            </a:r>
            <a:r>
              <a:rPr lang="ru-RU" sz="40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Костылин</a:t>
            </a:r>
            <a:r>
              <a:rPr lang="ru-RU" sz="4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в плену?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890" y="1325563"/>
            <a:ext cx="4382813" cy="544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65000"/>
            </a:pPr>
            <a:r>
              <a:rPr lang="ru-RU" sz="28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Жилин</a:t>
            </a: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Char char="Ø"/>
            </a:pPr>
            <a:r>
              <a:rPr lang="ru-RU" sz="28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торгуется с </a:t>
            </a:r>
            <a:r>
              <a:rPr lang="ru-RU" sz="28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татарами</a:t>
            </a:r>
            <a:endParaRPr lang="ru-RU" sz="2800" b="1" kern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Написал Жилин письмо, а на письме не так написал, — чтобы не дошло. Сам думает: „Я уйду“». </a:t>
            </a:r>
            <a:endParaRPr lang="ru-RU" sz="2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 сам все высматривает, выпытывает, как ему бежать. Ходит по аулу, насвистывает, а то сидит, что-нибудь рукодельничает — или из глины кукол лепит, или плетет плетенки из прутьев. А Жилин на всякое рукоделье был мастер</a:t>
            </a: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ДЖИГИТ </a:t>
            </a:r>
            <a:endParaRPr lang="ru-RU" sz="2400" b="1" i="1" kern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4248" y="1458151"/>
            <a:ext cx="4256523" cy="515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65000"/>
            </a:pPr>
            <a:r>
              <a:rPr lang="ru-RU" sz="28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Костылин</a:t>
            </a: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Char char="Ø"/>
            </a:pPr>
            <a:r>
              <a:rPr lang="ru-RU" sz="28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соглашается сразу писать письмо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Char char="Ø"/>
            </a:pPr>
            <a:r>
              <a:rPr lang="ru-RU" sz="28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торгуется, просит выслать </a:t>
            </a:r>
            <a:r>
              <a:rPr lang="ru-RU" sz="28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5000рублей.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«Костылин еще раз писал домой, все ждал присылки денег и скучал. По целым дням сидит в сарае и считает дни, когда письмо придет; или спит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</a:pPr>
            <a:r>
              <a:rPr lang="ru-RU" sz="2400" b="1" i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СМИРНЫЙ</a:t>
            </a:r>
            <a:endParaRPr lang="ru-RU" sz="2400" b="1" i="1" kern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082" y="1312115"/>
            <a:ext cx="3547302" cy="554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7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6477000" cy="1325563"/>
          </a:xfrm>
        </p:spPr>
        <p:txBody>
          <a:bodyPr>
            <a:noAutofit/>
          </a:bodyPr>
          <a:lstStyle/>
          <a:p>
            <a:r>
              <a:rPr lang="ru-RU" sz="4800" b="1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побег.</a:t>
            </a:r>
            <a:br>
              <a:rPr lang="ru-RU" sz="4800" b="1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924" y="2638358"/>
            <a:ext cx="5360276" cy="460082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875" y="587435"/>
            <a:ext cx="5357649" cy="4351338"/>
          </a:xfrm>
        </p:spPr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Жилин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Знает дорогу, ведет за собой товарища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Помогает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Костылину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«Бросать товарища не годится»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11158" y="587435"/>
            <a:ext cx="5680841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65000"/>
            </a:pPr>
            <a:r>
              <a:rPr lang="ru-RU" sz="28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Костылин</a:t>
            </a:r>
            <a:endParaRPr lang="ru-RU" sz="2800" b="1" u="sng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Char char="Ø"/>
            </a:pPr>
            <a:r>
              <a:rPr lang="ru-RU" sz="28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Постоянно жалуется на боль, усталость, не может идти дальше</a:t>
            </a:r>
            <a:r>
              <a:rPr lang="ru-RU" sz="28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kern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Char char="Ø"/>
            </a:pPr>
            <a:r>
              <a:rPr lang="ru-RU" sz="28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Выдает себя и Жилина  (громко вскрикивает от боли) </a:t>
            </a:r>
          </a:p>
        </p:txBody>
      </p:sp>
    </p:spTree>
    <p:extLst>
      <p:ext uri="{BB962C8B-B14F-4D97-AF65-F5344CB8AC3E}">
        <p14:creationId xmlns:p14="http://schemas.microsoft.com/office/powerpoint/2010/main" val="282417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593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Второй побег - результат жизнестойкости и жизнелюбия Жилина.</a:t>
            </a:r>
            <a:br>
              <a:rPr lang="ru-RU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677" y="1217723"/>
            <a:ext cx="385729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Жилин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Ø"/>
            </a:pP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постоянно думает о вольном житье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Ø"/>
            </a:pP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уговаривает Дину помочь ему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Ø"/>
            </a:pP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шел всю ночь в колодке, выбился из сил, но отдохнуть себе не позволил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Ø"/>
            </a:pP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не стал дожидаться помощи, когда его заметили татары, сам побежал навстречу казакам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99434" y="1281130"/>
            <a:ext cx="4713890" cy="366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65000"/>
            </a:pPr>
            <a:r>
              <a:rPr lang="ru-RU" sz="2800" b="1" u="sng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Костылин</a:t>
            </a:r>
          </a:p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Char char="Ø"/>
            </a:pPr>
            <a:r>
              <a:rPr lang="ru-RU" sz="2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отказывается от </a:t>
            </a:r>
            <a:r>
              <a:rPr lang="ru-RU" sz="2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побега</a:t>
            </a:r>
            <a:endParaRPr lang="ru-RU" sz="2400" b="1" kern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Char char="Ø"/>
            </a:pPr>
            <a:r>
              <a:rPr lang="ru-RU" sz="2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может превозмочь свою боль</a:t>
            </a:r>
          </a:p>
          <a:p>
            <a:pPr marL="342900" lvl="0" indent="-342900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Char char="Ø"/>
            </a:pPr>
            <a:r>
              <a:rPr lang="ru-RU" sz="2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прекращает </a:t>
            </a:r>
            <a:r>
              <a:rPr lang="ru-RU" sz="2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бороться: </a:t>
            </a:r>
          </a:p>
          <a:p>
            <a:pPr marL="342900" lvl="0" indent="-342900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65000"/>
            </a:pPr>
            <a:r>
              <a:rPr lang="ru-RU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kern="0" dirty="0">
                <a:latin typeface="Times New Roman" pitchFamily="18" charset="0"/>
                <a:cs typeface="Times New Roman" pitchFamily="18" charset="0"/>
              </a:rPr>
              <a:t>«Уже мне, видно, отсюда не выйти»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65000"/>
            </a:pPr>
            <a:endParaRPr lang="ru-RU" sz="2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897" y="1893802"/>
            <a:ext cx="3575209" cy="496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3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45475"/>
          </a:xfrm>
        </p:spPr>
        <p:txBody>
          <a:bodyPr>
            <a:normAutofit/>
          </a:bodyPr>
          <a:lstStyle/>
          <a:p>
            <a:r>
              <a:rPr lang="ru-RU" sz="48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героев</a:t>
            </a:r>
            <a:endParaRPr lang="ru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88658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sz="3200" b="1" dirty="0">
                <a:solidFill>
                  <a:srgbClr val="C00000"/>
                </a:solidFill>
                <a:latin typeface="Constantia"/>
              </a:rPr>
              <a:t>Жилин</a:t>
            </a:r>
            <a:r>
              <a:rPr lang="ru-RU" sz="3200" dirty="0">
                <a:solidFill>
                  <a:prstClr val="white"/>
                </a:solidFill>
                <a:latin typeface="Constantia"/>
              </a:rPr>
              <a:t> </a:t>
            </a:r>
            <a:r>
              <a:rPr lang="ru-RU" sz="2800" b="1" dirty="0">
                <a:latin typeface="Constantia"/>
              </a:rPr>
              <a:t>– смелый человек, который умеет за себя постоять. Он находит выход из любой ситуации. Это трудолюбивый человек, он все время чем-то занят, и все у него получается хорошо. Он думает не только о себе, но и о других: о матери, у которой нет денег, о </a:t>
            </a:r>
            <a:r>
              <a:rPr lang="ru-RU" sz="2800" b="1" dirty="0" err="1">
                <a:latin typeface="Constantia"/>
              </a:rPr>
              <a:t>Костылине</a:t>
            </a:r>
            <a:r>
              <a:rPr lang="ru-RU" sz="2800" b="1" dirty="0">
                <a:latin typeface="Constantia"/>
              </a:rPr>
              <a:t>, которого не бросил в беде.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8855" y="888658"/>
            <a:ext cx="6096000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sz="3200" b="1" dirty="0">
                <a:solidFill>
                  <a:srgbClr val="C00000"/>
                </a:solidFill>
                <a:latin typeface="Constantia"/>
              </a:rPr>
              <a:t>Костылин </a:t>
            </a:r>
            <a:r>
              <a:rPr lang="ru-RU" sz="2800" b="1" dirty="0">
                <a:latin typeface="Constantia"/>
              </a:rPr>
              <a:t>– человек вялый и нерешительный. Он сразу смирился со своей участью и ничего не делал, чтобы спастись. Не пытался чем-то заняться, только спал все время. В трудной ситуации думал только о себе, поэтому оставил Жилина одного против татар.</a:t>
            </a:r>
          </a:p>
        </p:txBody>
      </p:sp>
    </p:spTree>
    <p:extLst>
      <p:ext uri="{BB962C8B-B14F-4D97-AF65-F5344CB8AC3E}">
        <p14:creationId xmlns:p14="http://schemas.microsoft.com/office/powerpoint/2010/main" val="43835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187" y="112877"/>
            <a:ext cx="11319640" cy="1479440"/>
          </a:xfrm>
        </p:spPr>
        <p:txBody>
          <a:bodyPr/>
          <a:lstStyle/>
          <a:p>
            <a:r>
              <a:rPr lang="ru-RU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так по-разному сложились судьбы героев?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273" y="852597"/>
            <a:ext cx="4328535" cy="24569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187" y="2554013"/>
            <a:ext cx="11319640" cy="4303987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Char char="Ø"/>
            </a:pPr>
            <a:r>
              <a:rPr lang="ru-RU" sz="3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Разница в характерах в сцене нападения </a:t>
            </a:r>
            <a:r>
              <a:rPr lang="ru-RU" sz="31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татар.</a:t>
            </a:r>
            <a:endParaRPr lang="ru-RU" sz="31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Char char="Ø"/>
            </a:pPr>
            <a:r>
              <a:rPr lang="ru-RU" sz="3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«Джигит» Жилин и «смирный» Костылин </a:t>
            </a:r>
            <a:r>
              <a:rPr lang="ru-RU" sz="31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сцене </a:t>
            </a:r>
            <a:r>
              <a:rPr lang="ru-RU" sz="31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выкупа.</a:t>
            </a:r>
            <a:endParaRPr lang="ru-RU" sz="31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Char char="Ø"/>
            </a:pPr>
            <a:r>
              <a:rPr lang="ru-RU" sz="3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Активная жизнь Жилина и </a:t>
            </a:r>
            <a:r>
              <a:rPr lang="ru-RU" sz="31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пассивная </a:t>
            </a:r>
            <a:r>
              <a:rPr lang="ru-RU" sz="31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Костылина</a:t>
            </a:r>
            <a:r>
              <a:rPr lang="ru-RU" sz="31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1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плену.</a:t>
            </a:r>
            <a:endParaRPr lang="ru-RU" sz="31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Char char="Ø"/>
            </a:pPr>
            <a:r>
              <a:rPr lang="ru-RU" sz="3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Физическая и духовная слабость </a:t>
            </a:r>
            <a:r>
              <a:rPr lang="ru-RU" sz="31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Костылина</a:t>
            </a:r>
            <a:r>
              <a:rPr lang="ru-RU" sz="3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забота о товарище, стойкость Жилина во время первого </a:t>
            </a:r>
            <a:r>
              <a:rPr lang="ru-RU" sz="31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побега.</a:t>
            </a:r>
            <a:endParaRPr lang="ru-RU" sz="31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Char char="Ø"/>
            </a:pPr>
            <a:r>
              <a:rPr lang="ru-RU" sz="3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Побег Жилина - результат жизнестойкости и жизнелюбия </a:t>
            </a:r>
            <a:r>
              <a:rPr lang="ru-RU" sz="31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героя.</a:t>
            </a:r>
            <a:endParaRPr lang="ru-RU" sz="31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Char char="Ø"/>
            </a:pPr>
            <a:r>
              <a:rPr lang="ru-RU" sz="31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(по Л.Н. Толстому) сам отвечает за свою </a:t>
            </a:r>
            <a:r>
              <a:rPr lang="ru-RU" sz="31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судьбу.</a:t>
            </a:r>
            <a:endParaRPr lang="ru-RU" sz="31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ры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3AAE721C-AAAD-4D9A-987D-E67D6546B8ED}" vid="{A8B63618-32DA-43E2-B251-F5A0DF49873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горы</Template>
  <TotalTime>571</TotalTime>
  <Words>745</Words>
  <Application>Microsoft Office PowerPoint</Application>
  <PresentationFormat>Широкоэкранный</PresentationFormat>
  <Paragraphs>111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Constantia</vt:lpstr>
      <vt:lpstr>Times New Roman</vt:lpstr>
      <vt:lpstr>Wingdings</vt:lpstr>
      <vt:lpstr>Wingdings 2</vt:lpstr>
      <vt:lpstr>горы</vt:lpstr>
      <vt:lpstr>Лев Николаевич Толстой   1828-1910</vt:lpstr>
      <vt:lpstr>«Человек сам отвечает за свою судьбу» Л.Н. Толстой</vt:lpstr>
      <vt:lpstr>Внешность героев</vt:lpstr>
      <vt:lpstr>Как вели себя Жилин и Костылин во время нападения татар?</vt:lpstr>
      <vt:lpstr>Сцена выкупа.  Как ведут себя Жилин и Костылин  в плену?</vt:lpstr>
      <vt:lpstr>Первый побег. </vt:lpstr>
      <vt:lpstr>Второй побег - результат жизнестойкости и жизнелюбия Жилина. </vt:lpstr>
      <vt:lpstr>Характер героев</vt:lpstr>
      <vt:lpstr>Почему так по-разному сложились судьбы героев?</vt:lpstr>
      <vt:lpstr>    Почему рассказ назван «Кавказский пленник»?</vt:lpstr>
      <vt:lpstr>Пятистишие или синквейн</vt:lpstr>
      <vt:lpstr>1. ЖИЛИН</vt:lpstr>
      <vt:lpstr>Интернет ресурсы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58</cp:revision>
  <dcterms:created xsi:type="dcterms:W3CDTF">2016-10-11T05:10:58Z</dcterms:created>
  <dcterms:modified xsi:type="dcterms:W3CDTF">2020-05-08T21:30:08Z</dcterms:modified>
</cp:coreProperties>
</file>